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6" r:id="rId1"/>
  </p:sldMasterIdLst>
  <p:notesMasterIdLst>
    <p:notesMasterId r:id="rId14"/>
  </p:notesMasterIdLst>
  <p:handoutMasterIdLst>
    <p:handoutMasterId r:id="rId15"/>
  </p:handoutMasterIdLst>
  <p:sldIdLst>
    <p:sldId id="432" r:id="rId2"/>
    <p:sldId id="406" r:id="rId3"/>
    <p:sldId id="427" r:id="rId4"/>
    <p:sldId id="364" r:id="rId5"/>
    <p:sldId id="428" r:id="rId6"/>
    <p:sldId id="429" r:id="rId7"/>
    <p:sldId id="430" r:id="rId8"/>
    <p:sldId id="431" r:id="rId9"/>
    <p:sldId id="433" r:id="rId10"/>
    <p:sldId id="434" r:id="rId11"/>
    <p:sldId id="435" r:id="rId12"/>
    <p:sldId id="436" r:id="rId13"/>
  </p:sldIdLst>
  <p:sldSz cx="9144000" cy="6858000" type="screen4x3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9900"/>
    <a:srgbClr val="800080"/>
    <a:srgbClr val="CCECFF"/>
    <a:srgbClr val="003399"/>
    <a:srgbClr val="0066CC"/>
    <a:srgbClr val="6666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82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320" y="-96"/>
      </p:cViewPr>
      <p:guideLst>
        <p:guide orient="horz" pos="81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748" y="6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C4D7FB8-F468-4982-AE36-363DF6C9CE1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341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  <a:p>
            <a:pPr lvl="2"/>
            <a:r>
              <a:rPr lang="en-CA" noProof="0" smtClean="0"/>
              <a:t>Third level</a:t>
            </a:r>
          </a:p>
          <a:p>
            <a:pPr lvl="3"/>
            <a:r>
              <a:rPr lang="en-CA" noProof="0" smtClean="0"/>
              <a:t>Fourth level</a:t>
            </a:r>
          </a:p>
          <a:p>
            <a:pPr lvl="4"/>
            <a:r>
              <a:rPr lang="en-CA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E197C76-B259-41E4-956C-9F556B6BB83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047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B553E-77BA-46A1-A4D1-3F04ADDBA1AD}" type="slidenum">
              <a:rPr lang="en-US"/>
              <a:pPr/>
              <a:t>11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895BCC-2E39-4B77-A79A-46DBF99BBDF2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D9FC5-6E7D-4660-B3D8-D2A2B0E7257A}" type="slidenum">
              <a:rPr lang="en-US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4F8B1A-8240-437E-9754-C4E4AF7761BA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7F94FDC5-8D27-48A0-89F5-A62028BE2F80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C81BAF-F442-4326-815C-8E2BD10ED5FD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70814B8-F9D2-4A63-B68C-33A7A962AC29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228600"/>
            <a:ext cx="8288338" cy="586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8311-F410-496C-8C63-3B4E3BF20790}" type="datetimeFigureOut">
              <a:rPr lang="en-US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4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E188-2577-4D94-9D0E-413891C60190}" type="slidenum">
              <a:rPr lang="en-US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5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Copyright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2258667750"/>
      </p:ext>
    </p:extLst>
  </p:cSld>
  <p:clrMapOvr>
    <a:masterClrMapping/>
  </p:clrMapOvr>
  <p:transition spd="med"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4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95BCC-2E39-4B77-A79A-46DBF99BBDF2}" type="datetimeFigureOut">
              <a:rPr lang="en-US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D9FC5-6E7D-4660-B3D8-D2A2B0E7257A}" type="slidenum">
              <a:rPr lang="en-US" smtClean="0"/>
              <a:pPr>
                <a:defRPr/>
              </a:pPr>
              <a:t>‹#›</a:t>
            </a:fld>
            <a:endParaRPr lang="en-CA" dirty="0"/>
          </a:p>
        </p:txBody>
      </p:sp>
      <p:sp>
        <p:nvSpPr>
          <p:cNvPr id="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Copyrigh © 2010 Pearson Education, Inc.  Publishing as Pearson Addison-Wesley</a:t>
            </a:r>
          </a:p>
        </p:txBody>
      </p:sp>
    </p:spTree>
    <p:extLst>
      <p:ext uri="{BB962C8B-B14F-4D97-AF65-F5344CB8AC3E}">
        <p14:creationId xmlns:p14="http://schemas.microsoft.com/office/powerpoint/2010/main" val="1412307899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F9F559-01EF-4828-98A7-3EB3A08AC823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92928E59-BA55-4018-9156-09FCE3A4C402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43B27C-FC68-4B90-BA1C-C5ED9F41F7A9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DC57B841-A481-4F47-B97D-CFC3DD0E91DA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2C3377-D07A-4CC9-9B4E-849D924BBEFD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DFBDD0DB-063B-492F-A526-4144ABD475C5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FC727D-8416-413A-A6D4-0E2027F18A50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0C5277A5-3122-4441-9745-AEC925190573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B5714-4075-4941-8956-E49ECE8B4D83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A46F593-8609-497E-AD2E-18C702A39CDD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6BBCDB-DA0B-4231-9440-A492244FA5F0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EA317062-2E4F-4075-907D-36FC1339EB24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066802-7631-40DB-8909-C9E01381F99E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5C5B8C86-F80D-4C92-8126-432734994F80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1B99D5-7C55-447F-9D97-294282EF958A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Copyright © 2010 Pearson Education, Inc.  Publishing as Pearson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Slide 1- </a:t>
            </a:r>
            <a:fld id="{87B651C9-CA9A-4288-A8D3-01F42FB89F2E}" type="slidenum">
              <a:rPr lang="en-US" smtClean="0"/>
              <a:pPr>
                <a:defRPr/>
              </a:pPr>
              <a:t>‹#›</a:t>
            </a:fld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6E337AA-2744-416A-A172-3DBDED4D6364}" type="datetimeFigureOut">
              <a:rPr lang="en-US" smtClean="0"/>
              <a:pPr>
                <a:defRPr/>
              </a:pPr>
              <a:t>10/23/2013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 Copyrigh © 2010 Pearson Education, Inc.  Publishing as Pearson Addison-Wesley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EDF35A4-E131-45CF-A7BC-A2C754F44CE9}" type="slidenum">
              <a:rPr lang="en-US" smtClean="0"/>
              <a:pPr>
                <a:defRPr/>
              </a:pPr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sp>
        <p:nvSpPr>
          <p:cNvPr id="14" name="Rectangle 1031"/>
          <p:cNvSpPr>
            <a:spLocks noChangeArrowheads="1"/>
          </p:cNvSpPr>
          <p:nvPr userDrawn="1"/>
        </p:nvSpPr>
        <p:spPr bwMode="gray">
          <a:xfrm>
            <a:off x="0" y="0"/>
            <a:ext cx="127000" cy="6858000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  <p:sldLayoutId id="2147484349" r:id="rId13"/>
    <p:sldLayoutId id="2147484323" r:id="rId14"/>
  </p:sldLayoutIdLst>
  <p:transition spd="med">
    <p:pull dir="rd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536371" y="1240971"/>
            <a:ext cx="3581400" cy="1470025"/>
          </a:xfrm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Times New Roman" pitchFamily="18" charset="0"/>
              </a:rPr>
              <a:t>3.2</a:t>
            </a:r>
            <a:endParaRPr lang="en-CA" dirty="0" smtClean="0">
              <a:latin typeface="Arial" charset="0"/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43290" y="3069770"/>
            <a:ext cx="5606596" cy="17526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Arial" charset="0"/>
                <a:cs typeface="Arial" charset="0"/>
              </a:rPr>
              <a:t>Simple Interest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en-US" sz="3600" dirty="0" smtClean="0">
                <a:latin typeface="Arial" charset="0"/>
                <a:cs typeface="Arial" charset="0"/>
              </a:rPr>
              <a:t>Compound Interest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8" name="Rectangle 4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611188" y="839788"/>
            <a:ext cx="8075612" cy="701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Font typeface="Arial" charset="0"/>
              <a:buNone/>
            </a:pPr>
            <a:r>
              <a:rPr lang="en-US" sz="2000"/>
              <a:t>Find the value of $2000 deposited at 4% compounded quarterly for 10 years.</a:t>
            </a:r>
            <a:endParaRPr lang="en-US" sz="2000" i="1"/>
          </a:p>
        </p:txBody>
      </p:sp>
      <p:grpSp>
        <p:nvGrpSpPr>
          <p:cNvPr id="748576" name="Group 32"/>
          <p:cNvGrpSpPr>
            <a:grpSpLocks/>
          </p:cNvGrpSpPr>
          <p:nvPr/>
        </p:nvGrpSpPr>
        <p:grpSpPr bwMode="auto">
          <a:xfrm>
            <a:off x="609600" y="1981200"/>
            <a:ext cx="8075613" cy="1292225"/>
            <a:chOff x="384" y="1263"/>
            <a:chExt cx="5087" cy="814"/>
          </a:xfrm>
        </p:grpSpPr>
        <p:sp>
          <p:nvSpPr>
            <p:cNvPr id="748556" name="Rectangle 12"/>
            <p:cNvSpPr>
              <a:spLocks noChangeArrowheads="1"/>
            </p:cNvSpPr>
            <p:nvPr/>
          </p:nvSpPr>
          <p:spPr bwMode="auto">
            <a:xfrm>
              <a:off x="384" y="1347"/>
              <a:ext cx="5087" cy="7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75000"/>
                </a:lnSpc>
                <a:spcBef>
                  <a:spcPct val="0"/>
                </a:spcBef>
                <a:buClrTx/>
                <a:buSzTx/>
                <a:buFont typeface="Arial" charset="0"/>
                <a:buNone/>
              </a:pPr>
              <a:r>
                <a:rPr lang="en-US" sz="2000">
                  <a:latin typeface="Arial" charset="0"/>
                </a:rPr>
                <a:t>Use                            with </a:t>
              </a:r>
              <a:r>
                <a:rPr lang="en-US" sz="2000" i="1">
                  <a:latin typeface="Arial" charset="0"/>
                </a:rPr>
                <a:t>P</a:t>
              </a:r>
              <a:r>
                <a:rPr lang="en-US" sz="2000">
                  <a:latin typeface="Arial" charset="0"/>
                </a:rPr>
                <a:t> = 2000, </a:t>
              </a:r>
              <a:r>
                <a:rPr lang="en-US" sz="2000" i="1">
                  <a:latin typeface="Arial" charset="0"/>
                </a:rPr>
                <a:t>r</a:t>
              </a:r>
              <a:r>
                <a:rPr lang="en-US" sz="2000">
                  <a:latin typeface="Arial" charset="0"/>
                </a:rPr>
                <a:t> = 4% = 0.04, </a:t>
              </a:r>
              <a:r>
                <a:rPr lang="en-US" sz="2000" i="1">
                  <a:latin typeface="Arial" charset="0"/>
                </a:rPr>
                <a:t>n</a:t>
              </a:r>
              <a:r>
                <a:rPr lang="en-US" sz="2000">
                  <a:latin typeface="Arial" charset="0"/>
                </a:rPr>
                <a:t> = 4 (compounded quarterly), and </a:t>
              </a:r>
              <a:r>
                <a:rPr lang="en-US" sz="2000" i="1">
                  <a:latin typeface="Arial" charset="0"/>
                </a:rPr>
                <a:t>t</a:t>
              </a:r>
              <a:r>
                <a:rPr lang="en-US" sz="2000">
                  <a:latin typeface="Arial" charset="0"/>
                </a:rPr>
                <a:t> = 10. </a:t>
              </a:r>
              <a:endParaRPr lang="en-US" sz="2000" i="1">
                <a:latin typeface="Arial" charset="0"/>
              </a:endParaRPr>
            </a:p>
          </p:txBody>
        </p:sp>
        <p:graphicFrame>
          <p:nvGraphicFramePr>
            <p:cNvPr id="748559" name="Object 15"/>
            <p:cNvGraphicFramePr>
              <a:graphicFrameLocks noChangeAspect="1"/>
            </p:cNvGraphicFramePr>
            <p:nvPr/>
          </p:nvGraphicFramePr>
          <p:xfrm>
            <a:off x="768" y="1263"/>
            <a:ext cx="1278" cy="6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74" name="Equation" r:id="rId3" imgW="939600" imgH="469800" progId="Equation.DSMT4">
                    <p:embed/>
                  </p:oleObj>
                </mc:Choice>
                <mc:Fallback>
                  <p:oleObj name="Equation" r:id="rId3" imgW="939600" imgH="469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1263"/>
                          <a:ext cx="1278" cy="6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48562" name="Object 18"/>
          <p:cNvGraphicFramePr>
            <a:graphicFrameLocks noChangeAspect="1"/>
          </p:cNvGraphicFramePr>
          <p:nvPr/>
        </p:nvGraphicFramePr>
        <p:xfrm>
          <a:off x="3503613" y="3276600"/>
          <a:ext cx="3125787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5" imgW="1447560" imgH="469800" progId="Equation.DSMT4">
                  <p:embed/>
                </p:oleObj>
              </mc:Choice>
              <mc:Fallback>
                <p:oleObj name="Equation" r:id="rId5" imgW="14475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3" y="3276600"/>
                        <a:ext cx="3125787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65" name="Object 21"/>
          <p:cNvGraphicFramePr>
            <a:graphicFrameLocks noChangeAspect="1"/>
          </p:cNvGraphicFramePr>
          <p:nvPr/>
        </p:nvGraphicFramePr>
        <p:xfrm>
          <a:off x="3746500" y="4343400"/>
          <a:ext cx="197326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name="Equation" r:id="rId7" imgW="914400" imgH="228600" progId="Equation.DSMT4">
                  <p:embed/>
                </p:oleObj>
              </mc:Choice>
              <mc:Fallback>
                <p:oleObj name="Equation" r:id="rId7" imgW="914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4343400"/>
                        <a:ext cx="197326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68" name="Object 24"/>
          <p:cNvGraphicFramePr>
            <a:graphicFrameLocks noChangeAspect="1"/>
          </p:cNvGraphicFramePr>
          <p:nvPr/>
        </p:nvGraphicFramePr>
        <p:xfrm>
          <a:off x="3810000" y="5181600"/>
          <a:ext cx="17541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Equation" r:id="rId9" imgW="812520" imgH="177480" progId="Equation.DSMT4">
                  <p:embed/>
                </p:oleObj>
              </mc:Choice>
              <mc:Fallback>
                <p:oleObj name="Equation" r:id="rId9" imgW="812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17541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69" name="Rectangle 25"/>
          <p:cNvSpPr>
            <a:spLocks noChangeArrowheads="1"/>
          </p:cNvSpPr>
          <p:nvPr/>
        </p:nvSpPr>
        <p:spPr bwMode="auto">
          <a:xfrm>
            <a:off x="611188" y="5943600"/>
            <a:ext cx="35798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0" hangingPunct="0">
              <a:buClrTx/>
              <a:buSzTx/>
              <a:buFont typeface="Arial" charset="0"/>
              <a:buNone/>
            </a:pPr>
            <a:r>
              <a:rPr lang="en-US" sz="2000">
                <a:solidFill>
                  <a:srgbClr val="FF0000"/>
                </a:solidFill>
                <a:latin typeface="Arial" charset="0"/>
              </a:rPr>
              <a:t>The value is about $2977.73</a:t>
            </a:r>
            <a:endParaRPr lang="en-US" sz="20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48570" name="Rectangle 26"/>
          <p:cNvSpPr>
            <a:spLocks noChangeArrowheads="1"/>
          </p:cNvSpPr>
          <p:nvPr/>
        </p:nvSpPr>
        <p:spPr bwMode="auto">
          <a:xfrm>
            <a:off x="7924800" y="655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1B63007E-8C9F-41C1-92FC-E9D97A436254}" type="slidenum">
              <a:rPr lang="en-US" sz="1200" b="1" smtClean="0">
                <a:solidFill>
                  <a:srgbClr val="4F81BD"/>
                </a:solidFill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CA" sz="1200" b="1" dirty="0">
              <a:solidFill>
                <a:srgbClr val="4F81BD"/>
              </a:solidFill>
              <a:latin typeface="Arial" charset="0"/>
            </a:endParaRPr>
          </a:p>
        </p:txBody>
      </p:sp>
      <p:sp>
        <p:nvSpPr>
          <p:cNvPr id="748571" name="Rectangle 27"/>
          <p:cNvSpPr>
            <a:spLocks noChangeArrowheads="1"/>
          </p:cNvSpPr>
          <p:nvPr/>
        </p:nvSpPr>
        <p:spPr bwMode="auto">
          <a:xfrm>
            <a:off x="611188" y="134938"/>
            <a:ext cx="2055812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i="1">
                <a:solidFill>
                  <a:schemeClr val="bg1"/>
                </a:solidFill>
                <a:latin typeface="Arial" charset="0"/>
              </a:rPr>
              <a:t>CLASSROOM EXAMPLE 6</a:t>
            </a:r>
          </a:p>
        </p:txBody>
      </p:sp>
      <p:sp>
        <p:nvSpPr>
          <p:cNvPr id="748572" name="Rectangle 35"/>
          <p:cNvSpPr>
            <a:spLocks noChangeArrowheads="1"/>
          </p:cNvSpPr>
          <p:nvPr/>
        </p:nvSpPr>
        <p:spPr bwMode="auto">
          <a:xfrm>
            <a:off x="2743200" y="246063"/>
            <a:ext cx="6400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>
                <a:latin typeface="Arial" charset="0"/>
                <a:cs typeface="Arial" charset="0"/>
              </a:rPr>
              <a:t>Solving a Compound Interest Problem for </a:t>
            </a:r>
            <a:r>
              <a:rPr lang="en-US" sz="2000" b="1" i="1">
                <a:latin typeface="Arial" charset="0"/>
                <a:cs typeface="Arial" charset="0"/>
              </a:rPr>
              <a:t>A</a:t>
            </a:r>
            <a:endParaRPr lang="en-US" sz="1800" i="1">
              <a:latin typeface="Arial" charset="0"/>
              <a:cs typeface="Arial" charset="0"/>
            </a:endParaRPr>
          </a:p>
        </p:txBody>
      </p:sp>
      <p:sp>
        <p:nvSpPr>
          <p:cNvPr id="748574" name="Text Box 30"/>
          <p:cNvSpPr txBox="1">
            <a:spLocks noChangeArrowheads="1"/>
          </p:cNvSpPr>
          <p:nvPr/>
        </p:nvSpPr>
        <p:spPr bwMode="auto">
          <a:xfrm>
            <a:off x="609600" y="16764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Ins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rgbClr val="003399"/>
              </a:buClr>
              <a:buSzPct val="70000"/>
            </a:pPr>
            <a:r>
              <a:rPr lang="en-US" sz="2000" b="1">
                <a:solidFill>
                  <a:srgbClr val="4F32BD"/>
                </a:solidFill>
                <a:latin typeface="Arial" charset="0"/>
              </a:rPr>
              <a:t>Solution:</a:t>
            </a:r>
          </a:p>
        </p:txBody>
      </p:sp>
    </p:spTree>
    <p:extLst>
      <p:ext uri="{BB962C8B-B14F-4D97-AF65-F5344CB8AC3E}">
        <p14:creationId xmlns:p14="http://schemas.microsoft.com/office/powerpoint/2010/main" val="2706058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69" grpId="0"/>
      <p:bldP spid="7485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38200" y="685800"/>
            <a:ext cx="1905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90600" y="685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Example</a:t>
            </a:r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157284"/>
              </p:ext>
            </p:extLst>
          </p:nvPr>
        </p:nvGraphicFramePr>
        <p:xfrm>
          <a:off x="1219200" y="1295400"/>
          <a:ext cx="6629400" cy="255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4" imgW="3492360" imgH="1346040" progId="Equation.DSMT4">
                  <p:embed/>
                </p:oleObj>
              </mc:Choice>
              <mc:Fallback>
                <p:oleObj name="Equation" r:id="rId4" imgW="3492360" imgH="1346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295400"/>
                        <a:ext cx="6629400" cy="255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08364" y="3505200"/>
            <a:ext cx="3740727" cy="47105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98273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1-27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28E59-BA55-4018-9156-09FCE3A4C402}" type="slidenum">
              <a:rPr lang="en-US" smtClean="0"/>
              <a:pPr>
                <a:defRPr/>
              </a:pPr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5926443"/>
      </p:ext>
    </p:extLst>
  </p:cSld>
  <p:clrMapOvr>
    <a:masterClrMapping/>
  </p:clrMapOvr>
  <p:transition spd="med"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Content Placeholder 4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When we open a savings account, we are actually lending money to the bank or credit union.</a:t>
            </a:r>
          </a:p>
          <a:p>
            <a:endParaRPr lang="en-US" smtClean="0">
              <a:latin typeface="Arial" charset="0"/>
              <a:cs typeface="Arial" charset="0"/>
            </a:endParaRPr>
          </a:p>
          <a:p>
            <a:r>
              <a:rPr lang="en-US" smtClean="0">
                <a:latin typeface="Arial" charset="0"/>
                <a:cs typeface="Arial" charset="0"/>
              </a:rPr>
              <a:t>The bank or credit union pays a fee to the savings account holders and charges a higher fee to it borrowers. These fees are called </a:t>
            </a:r>
            <a:r>
              <a:rPr lang="en-US" i="1" smtClean="0">
                <a:latin typeface="Arial" charset="0"/>
                <a:cs typeface="Arial" charset="0"/>
              </a:rPr>
              <a:t>interest.</a:t>
            </a:r>
            <a:endParaRPr lang="en-US" smtClean="0">
              <a:latin typeface="Arial" charset="0"/>
              <a:cs typeface="Arial" charset="0"/>
            </a:endParaRPr>
          </a:p>
          <a:p>
            <a:endParaRPr lang="en-US" smtClean="0">
              <a:latin typeface="Arial" charset="0"/>
              <a:cs typeface="Arial" charset="0"/>
            </a:endParaRPr>
          </a:p>
          <a:p>
            <a:r>
              <a:rPr lang="en-US" b="1" smtClean="0">
                <a:latin typeface="Arial" charset="0"/>
                <a:cs typeface="Arial" charset="0"/>
              </a:rPr>
              <a:t>Interest</a:t>
            </a:r>
            <a:r>
              <a:rPr lang="en-US" smtClean="0">
                <a:latin typeface="Arial" charset="0"/>
                <a:cs typeface="Arial" charset="0"/>
              </a:rPr>
              <a:t> is a fee paid or a charge made for lending or borrowing money. The amount of money borrowed is called the </a:t>
            </a:r>
            <a:r>
              <a:rPr lang="en-US" b="1" smtClean="0">
                <a:latin typeface="Arial" charset="0"/>
                <a:cs typeface="Arial" charset="0"/>
              </a:rPr>
              <a:t>principal</a:t>
            </a:r>
            <a:r>
              <a:rPr lang="en-US" smtClean="0">
                <a:latin typeface="Arial" charset="0"/>
                <a:cs typeface="Arial" charset="0"/>
              </a:rPr>
              <a:t>. The charge for interest is often given as a percent, called the interest rate or </a:t>
            </a:r>
            <a:r>
              <a:rPr lang="en-US" b="1" smtClean="0">
                <a:latin typeface="Arial" charset="0"/>
                <a:cs typeface="Arial" charset="0"/>
              </a:rPr>
              <a:t>rate of interest</a:t>
            </a:r>
            <a:r>
              <a:rPr lang="en-US" smtClean="0">
                <a:latin typeface="Arial" charset="0"/>
                <a:cs typeface="Arial" charset="0"/>
              </a:rPr>
              <a:t>.</a:t>
            </a:r>
            <a:endParaRPr lang="en-US" b="1" smtClean="0">
              <a:latin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656CDBF-0636-4329-8F11-DDAC4D22A764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2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043E887-3AC9-44D4-801A-781DC9ED2F99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3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819275" y="428625"/>
            <a:ext cx="5462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66CC"/>
                </a:solidFill>
                <a:latin typeface="Arial" charset="0"/>
              </a:rPr>
              <a:t>Formula for Simple Interest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98525" y="1298575"/>
            <a:ext cx="7327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>
                <a:latin typeface="Arial" charset="0"/>
              </a:rPr>
              <a:t>Interest = principal </a:t>
            </a:r>
            <a:r>
              <a:rPr lang="en-US" sz="3000">
                <a:latin typeface="Arial" charset="0"/>
                <a:cs typeface="Arial" charset="0"/>
              </a:rPr>
              <a:t>•</a:t>
            </a:r>
            <a:r>
              <a:rPr lang="en-US" sz="3000">
                <a:latin typeface="Arial" charset="0"/>
              </a:rPr>
              <a:t> rate </a:t>
            </a:r>
            <a:r>
              <a:rPr lang="en-US" sz="3000">
                <a:latin typeface="Arial" charset="0"/>
                <a:cs typeface="Arial" charset="0"/>
              </a:rPr>
              <a:t>• time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892175" y="2117725"/>
            <a:ext cx="73279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000">
                <a:latin typeface="Arial" charset="0"/>
              </a:rPr>
              <a:t>The formula is usually written using letters</a:t>
            </a:r>
          </a:p>
          <a:p>
            <a:pPr algn="ctr"/>
            <a:r>
              <a:rPr lang="en-US" sz="3000" i="1">
                <a:latin typeface="Arial" charset="0"/>
                <a:cs typeface="Arial" charset="0"/>
              </a:rPr>
              <a:t>I = p • r • t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908050" y="3773488"/>
            <a:ext cx="73279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000" b="1">
                <a:solidFill>
                  <a:srgbClr val="0000FF"/>
                </a:solidFill>
                <a:latin typeface="Arial" charset="0"/>
              </a:rPr>
              <a:t>Note:</a:t>
            </a:r>
            <a:r>
              <a:rPr lang="en-US" sz="300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3000">
                <a:latin typeface="Arial" charset="0"/>
              </a:rPr>
              <a:t>Simple interest is used for most short-term business loans, most real estate loans, and many automobile and consumer loans.</a:t>
            </a:r>
            <a:endParaRPr lang="en-US" sz="3000" i="1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marL="514350" indent="-514350" eaLnBrk="1" hangingPunct="1"/>
            <a:r>
              <a:rPr lang="en-US" smtClean="0">
                <a:latin typeface="Arial" charset="0"/>
                <a:cs typeface="Arial" charset="0"/>
              </a:rPr>
              <a:t>Find the interest on $6000 at 8% for 1 year.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441255E-6449-459A-ACFC-3F637A1EEDB7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4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1</a:t>
            </a:r>
          </a:p>
        </p:txBody>
      </p:sp>
      <p:sp>
        <p:nvSpPr>
          <p:cNvPr id="1031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Interest for a Year</a:t>
            </a:r>
          </a:p>
        </p:txBody>
      </p:sp>
      <p:sp>
        <p:nvSpPr>
          <p:cNvPr id="10" name="Rectangle 373"/>
          <p:cNvSpPr>
            <a:spLocks noChangeArrowheads="1"/>
          </p:cNvSpPr>
          <p:nvPr/>
        </p:nvSpPr>
        <p:spPr bwMode="auto">
          <a:xfrm>
            <a:off x="2438400" y="3109913"/>
            <a:ext cx="35337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i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r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t </a:t>
            </a:r>
          </a:p>
        </p:txBody>
      </p:sp>
      <p:sp>
        <p:nvSpPr>
          <p:cNvPr id="13" name="Rectangle 376"/>
          <p:cNvSpPr>
            <a:spLocks noChangeArrowheads="1"/>
          </p:cNvSpPr>
          <p:nvPr/>
        </p:nvSpPr>
        <p:spPr bwMode="auto">
          <a:xfrm>
            <a:off x="1022350" y="5181600"/>
            <a:ext cx="705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 algn="ctr"/>
            <a:r>
              <a:rPr lang="en-US" sz="2800">
                <a:latin typeface="Arial" charset="0"/>
              </a:rPr>
              <a:t>The interest is $480. 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" name="Rectangle 377"/>
          <p:cNvSpPr>
            <a:spLocks noChangeArrowheads="1"/>
          </p:cNvSpPr>
          <p:nvPr/>
        </p:nvSpPr>
        <p:spPr bwMode="auto">
          <a:xfrm>
            <a:off x="965200" y="1752600"/>
            <a:ext cx="76803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</a:rPr>
              <a:t>The principal (</a:t>
            </a:r>
            <a:r>
              <a:rPr lang="en-US" i="1">
                <a:latin typeface="Arial" charset="0"/>
              </a:rPr>
              <a:t>p</a:t>
            </a:r>
            <a:r>
              <a:rPr lang="en-US">
                <a:latin typeface="Arial" charset="0"/>
              </a:rPr>
              <a:t>) = $6000</a:t>
            </a:r>
          </a:p>
          <a:p>
            <a:pPr marL="609600" indent="-609600"/>
            <a:r>
              <a:rPr lang="en-US">
                <a:latin typeface="Arial" charset="0"/>
              </a:rPr>
              <a:t>The interest rate (</a:t>
            </a:r>
            <a:r>
              <a:rPr lang="en-US" i="1">
                <a:latin typeface="Arial" charset="0"/>
              </a:rPr>
              <a:t>r</a:t>
            </a:r>
            <a:r>
              <a:rPr lang="en-US">
                <a:latin typeface="Arial" charset="0"/>
              </a:rPr>
              <a:t>) = 8% or 0.08</a:t>
            </a:r>
          </a:p>
          <a:p>
            <a:pPr marL="609600" indent="-609600"/>
            <a:r>
              <a:rPr lang="en-US">
                <a:latin typeface="Arial" charset="0"/>
              </a:rPr>
              <a:t>The time of the loan is 1 year.</a:t>
            </a:r>
          </a:p>
          <a:p>
            <a:pPr marL="609600" indent="-609600"/>
            <a:endParaRPr lang="en-US">
              <a:latin typeface="Arial" charset="0"/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438400" y="3649663"/>
          <a:ext cx="25749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965160" imgH="164880" progId="Equation.DSMT4">
                  <p:embed/>
                </p:oleObj>
              </mc:Choice>
              <mc:Fallback>
                <p:oleObj name="Equation" r:id="rId3" imgW="96516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649663"/>
                        <a:ext cx="25749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5"/>
          <p:cNvGraphicFramePr>
            <a:graphicFrameLocks noChangeAspect="1"/>
          </p:cNvGraphicFramePr>
          <p:nvPr/>
        </p:nvGraphicFramePr>
        <p:xfrm>
          <a:off x="2438400" y="4189413"/>
          <a:ext cx="10493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393480" imgH="152280" progId="Equation.DSMT4">
                  <p:embed/>
                </p:oleObj>
              </mc:Choice>
              <mc:Fallback>
                <p:oleObj name="Equation" r:id="rId5" imgW="393480" imgH="152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189413"/>
                        <a:ext cx="10493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Find the interest on $3400 at 6% for two and a half years. 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8DCFB4A-89BC-495F-946D-1F626B82F6EC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5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2</a:t>
            </a:r>
          </a:p>
        </p:txBody>
      </p:sp>
      <p:sp>
        <p:nvSpPr>
          <p:cNvPr id="2055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Interest for More Than a Year</a:t>
            </a:r>
          </a:p>
        </p:txBody>
      </p:sp>
      <p:sp>
        <p:nvSpPr>
          <p:cNvPr id="10" name="Rectangle 373"/>
          <p:cNvSpPr>
            <a:spLocks noChangeArrowheads="1"/>
          </p:cNvSpPr>
          <p:nvPr/>
        </p:nvSpPr>
        <p:spPr bwMode="auto">
          <a:xfrm>
            <a:off x="2438400" y="3416300"/>
            <a:ext cx="35337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i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r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t </a:t>
            </a:r>
          </a:p>
        </p:txBody>
      </p:sp>
      <p:sp>
        <p:nvSpPr>
          <p:cNvPr id="13" name="Rectangle 376"/>
          <p:cNvSpPr>
            <a:spLocks noChangeArrowheads="1"/>
          </p:cNvSpPr>
          <p:nvPr/>
        </p:nvSpPr>
        <p:spPr bwMode="auto">
          <a:xfrm>
            <a:off x="1022350" y="5181600"/>
            <a:ext cx="7054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 algn="ctr"/>
            <a:r>
              <a:rPr lang="en-US" sz="2800">
                <a:latin typeface="Arial" charset="0"/>
              </a:rPr>
              <a:t>The interest is $510. 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" name="Rectangle 377"/>
          <p:cNvSpPr>
            <a:spLocks noChangeArrowheads="1"/>
          </p:cNvSpPr>
          <p:nvPr/>
        </p:nvSpPr>
        <p:spPr bwMode="auto">
          <a:xfrm>
            <a:off x="965200" y="2225675"/>
            <a:ext cx="76803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</a:rPr>
              <a:t>The principal (</a:t>
            </a:r>
            <a:r>
              <a:rPr lang="en-US" i="1">
                <a:latin typeface="Arial" charset="0"/>
              </a:rPr>
              <a:t>p</a:t>
            </a:r>
            <a:r>
              <a:rPr lang="en-US">
                <a:latin typeface="Arial" charset="0"/>
              </a:rPr>
              <a:t>) = $3400</a:t>
            </a:r>
          </a:p>
          <a:p>
            <a:pPr marL="609600" indent="-609600"/>
            <a:r>
              <a:rPr lang="en-US">
                <a:latin typeface="Arial" charset="0"/>
              </a:rPr>
              <a:t>The interest rate (</a:t>
            </a:r>
            <a:r>
              <a:rPr lang="en-US" i="1">
                <a:latin typeface="Arial" charset="0"/>
              </a:rPr>
              <a:t>r</a:t>
            </a:r>
            <a:r>
              <a:rPr lang="en-US">
                <a:latin typeface="Arial" charset="0"/>
              </a:rPr>
              <a:t>) = 6% or 0.06</a:t>
            </a:r>
          </a:p>
          <a:p>
            <a:pPr marL="609600" indent="-609600"/>
            <a:r>
              <a:rPr lang="en-US">
                <a:latin typeface="Arial" charset="0"/>
              </a:rPr>
              <a:t>The time of the loan is 2.5 years.</a:t>
            </a:r>
          </a:p>
          <a:p>
            <a:pPr marL="609600" indent="-609600"/>
            <a:endParaRPr lang="en-US">
              <a:latin typeface="Arial" charset="0"/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454275" y="3967163"/>
          <a:ext cx="2879725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1079280" imgH="164880" progId="Equation.DSMT4">
                  <p:embed/>
                </p:oleObj>
              </mc:Choice>
              <mc:Fallback>
                <p:oleObj name="Equation" r:id="rId3" imgW="107928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275" y="3967163"/>
                        <a:ext cx="2879725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438400" y="4506913"/>
          <a:ext cx="10493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5" imgW="393480" imgH="152280" progId="Equation.DSMT4">
                  <p:embed/>
                </p:oleObj>
              </mc:Choice>
              <mc:Fallback>
                <p:oleObj name="Equation" r:id="rId5" imgW="3934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06913"/>
                        <a:ext cx="10493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Find the interest on $340 at 6% for 8 months.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DC6E430-E1DF-4315-BF23-67EB5C1740FA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6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3</a:t>
            </a:r>
          </a:p>
        </p:txBody>
      </p:sp>
      <p:sp>
        <p:nvSpPr>
          <p:cNvPr id="3082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Finding Interest for Less Than 1 Year</a:t>
            </a:r>
          </a:p>
        </p:txBody>
      </p:sp>
      <p:sp>
        <p:nvSpPr>
          <p:cNvPr id="10" name="Rectangle 373"/>
          <p:cNvSpPr>
            <a:spLocks noChangeArrowheads="1"/>
          </p:cNvSpPr>
          <p:nvPr/>
        </p:nvSpPr>
        <p:spPr bwMode="auto">
          <a:xfrm>
            <a:off x="2438400" y="2924175"/>
            <a:ext cx="35337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i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r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t </a:t>
            </a:r>
          </a:p>
        </p:txBody>
      </p:sp>
      <p:sp>
        <p:nvSpPr>
          <p:cNvPr id="13" name="Rectangle 376"/>
          <p:cNvSpPr>
            <a:spLocks noChangeArrowheads="1"/>
          </p:cNvSpPr>
          <p:nvPr/>
        </p:nvSpPr>
        <p:spPr bwMode="auto">
          <a:xfrm>
            <a:off x="2874963" y="5743575"/>
            <a:ext cx="3362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sz="2800">
                <a:latin typeface="Arial" charset="0"/>
              </a:rPr>
              <a:t>The interest is $13.60. 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" name="Rectangle 377"/>
          <p:cNvSpPr>
            <a:spLocks noChangeArrowheads="1"/>
          </p:cNvSpPr>
          <p:nvPr/>
        </p:nvSpPr>
        <p:spPr bwMode="auto">
          <a:xfrm>
            <a:off x="965200" y="1709738"/>
            <a:ext cx="76803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</a:rPr>
              <a:t>The principal (</a:t>
            </a:r>
            <a:r>
              <a:rPr lang="en-US" i="1">
                <a:latin typeface="Arial" charset="0"/>
              </a:rPr>
              <a:t>p</a:t>
            </a:r>
            <a:r>
              <a:rPr lang="en-US">
                <a:latin typeface="Arial" charset="0"/>
              </a:rPr>
              <a:t>) = $340</a:t>
            </a:r>
          </a:p>
          <a:p>
            <a:pPr marL="609600" indent="-609600"/>
            <a:r>
              <a:rPr lang="en-US">
                <a:latin typeface="Arial" charset="0"/>
              </a:rPr>
              <a:t>The interest rate (</a:t>
            </a:r>
            <a:r>
              <a:rPr lang="en-US" i="1">
                <a:latin typeface="Arial" charset="0"/>
              </a:rPr>
              <a:t>r</a:t>
            </a:r>
            <a:r>
              <a:rPr lang="en-US">
                <a:latin typeface="Arial" charset="0"/>
              </a:rPr>
              <a:t>) = 6% or 0.06</a:t>
            </a:r>
          </a:p>
          <a:p>
            <a:pPr marL="609600" indent="-609600"/>
            <a:r>
              <a:rPr lang="en-US">
                <a:latin typeface="Arial" charset="0"/>
              </a:rPr>
              <a:t>The time of the loan is 8/12 of a year.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505075" y="3238500"/>
          <a:ext cx="27781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1041120" imgH="342720" progId="Equation.DSMT4">
                  <p:embed/>
                </p:oleObj>
              </mc:Choice>
              <mc:Fallback>
                <p:oleObj name="Equation" r:id="rId3" imgW="104112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75" y="3238500"/>
                        <a:ext cx="27781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533650" y="4778375"/>
          <a:ext cx="39941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1498320" imgH="317160" progId="Equation.DSMT4">
                  <p:embed/>
                </p:oleObj>
              </mc:Choice>
              <mc:Fallback>
                <p:oleObj name="Equation" r:id="rId5" imgW="1498320" imgH="317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4778375"/>
                        <a:ext cx="399415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514600" y="3848100"/>
          <a:ext cx="182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7" imgW="685800" imgH="342720" progId="Equation.DSMT4">
                  <p:embed/>
                </p:oleObj>
              </mc:Choice>
              <mc:Fallback>
                <p:oleObj name="Equation" r:id="rId7" imgW="68580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48100"/>
                        <a:ext cx="1828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EB3C6D8-1689-4ED9-BB4C-5A034F81298B}" type="slidenum">
              <a:rPr lang="en-US" sz="1200" smtClean="0">
                <a:solidFill>
                  <a:srgbClr val="898989"/>
                </a:solidFill>
                <a:latin typeface="Arial" charset="0"/>
              </a:rPr>
              <a:pPr eaLnBrk="1" hangingPunct="1"/>
              <a:t>7</a:t>
            </a:fld>
            <a:endParaRPr lang="en-CA" sz="1200" dirty="0" smtClean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066925" y="1374775"/>
            <a:ext cx="4965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66CC"/>
                </a:solidFill>
                <a:latin typeface="Arial" charset="0"/>
              </a:rPr>
              <a:t>Formula for Amount Due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892175" y="2720975"/>
            <a:ext cx="7327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>
                <a:latin typeface="Arial" charset="0"/>
              </a:rPr>
              <a:t>amount due = principal + interest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Content Placeholder 1"/>
          <p:cNvSpPr>
            <a:spLocks noGrp="1"/>
          </p:cNvSpPr>
          <p:nvPr>
            <p:ph/>
          </p:nvPr>
        </p:nvSpPr>
        <p:spPr>
          <a:xfrm>
            <a:off x="381000" y="1143000"/>
            <a:ext cx="8288338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 loan of $4200 was made at 5% for 6 months. Find the total amount due.</a:t>
            </a:r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858000" y="6356350"/>
            <a:ext cx="2133600" cy="365125"/>
          </a:xfrm>
        </p:spPr>
        <p:txBody>
          <a:bodyPr/>
          <a:lstStyle/>
          <a:p>
            <a:pPr>
              <a:defRPr/>
            </a:pPr>
            <a:fld id="{436C7C8F-BA9C-4A4A-88D8-D2E613EAF70D}" type="slidenum">
              <a:rPr lang="en-US" smtClean="0"/>
              <a:pPr>
                <a:defRPr/>
              </a:pPr>
              <a:t>8</a:t>
            </a:fld>
            <a:endParaRPr lang="en-CA" dirty="0"/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180975" y="1588"/>
            <a:ext cx="18430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Parallel</a:t>
            </a:r>
          </a:p>
          <a:p>
            <a:pPr>
              <a:defRPr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Arial" charset="0"/>
              </a:rPr>
              <a:t>Example 4</a:t>
            </a:r>
          </a:p>
        </p:txBody>
      </p:sp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2193925" y="139700"/>
            <a:ext cx="6645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charset="0"/>
                <a:cs typeface="Arial" charset="0"/>
              </a:rPr>
              <a:t>Calculating the Total Amount Due</a:t>
            </a:r>
          </a:p>
        </p:txBody>
      </p:sp>
      <p:sp>
        <p:nvSpPr>
          <p:cNvPr id="10" name="Rectangle 373"/>
          <p:cNvSpPr>
            <a:spLocks noChangeArrowheads="1"/>
          </p:cNvSpPr>
          <p:nvPr/>
        </p:nvSpPr>
        <p:spPr bwMode="auto">
          <a:xfrm>
            <a:off x="2438400" y="2438400"/>
            <a:ext cx="35337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i="1">
                <a:solidFill>
                  <a:srgbClr val="0000FF"/>
                </a:solidFill>
                <a:latin typeface="Arial" charset="0"/>
              </a:rPr>
              <a:t>I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i="1">
                <a:solidFill>
                  <a:srgbClr val="0000FF"/>
                </a:solidFill>
                <a:latin typeface="Arial" charset="0"/>
              </a:rPr>
              <a:t>p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r </a:t>
            </a:r>
            <a:r>
              <a:rPr lang="en-US">
                <a:solidFill>
                  <a:srgbClr val="0000FF"/>
                </a:solidFill>
                <a:latin typeface="Arial" charset="0"/>
                <a:cs typeface="Arial" charset="0"/>
              </a:rPr>
              <a:t>• </a:t>
            </a:r>
            <a:r>
              <a:rPr lang="en-US" i="1">
                <a:solidFill>
                  <a:srgbClr val="0000FF"/>
                </a:solidFill>
                <a:latin typeface="Arial" charset="0"/>
                <a:cs typeface="Arial" charset="0"/>
              </a:rPr>
              <a:t>t </a:t>
            </a:r>
          </a:p>
        </p:txBody>
      </p:sp>
      <p:sp>
        <p:nvSpPr>
          <p:cNvPr id="13" name="Rectangle 376"/>
          <p:cNvSpPr>
            <a:spLocks noChangeArrowheads="1"/>
          </p:cNvSpPr>
          <p:nvPr/>
        </p:nvSpPr>
        <p:spPr bwMode="auto">
          <a:xfrm>
            <a:off x="1066800" y="3886200"/>
            <a:ext cx="490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</a:rPr>
              <a:t>Amount due = principal + interest</a:t>
            </a:r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2420938" y="2714625"/>
          <a:ext cx="2947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1104840" imgH="342720" progId="Equation.DSMT4">
                  <p:embed/>
                </p:oleObj>
              </mc:Choice>
              <mc:Fallback>
                <p:oleObj name="Equation" r:id="rId3" imgW="110484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938" y="2714625"/>
                        <a:ext cx="29479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77"/>
          <p:cNvSpPr>
            <a:spLocks noChangeArrowheads="1"/>
          </p:cNvSpPr>
          <p:nvPr/>
        </p:nvSpPr>
        <p:spPr bwMode="auto">
          <a:xfrm>
            <a:off x="965200" y="2019300"/>
            <a:ext cx="76803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>
                <a:latin typeface="Arial" charset="0"/>
              </a:rPr>
              <a:t>Find the interest. </a:t>
            </a:r>
          </a:p>
        </p:txBody>
      </p:sp>
      <p:sp>
        <p:nvSpPr>
          <p:cNvPr id="15" name="Rectangle 376"/>
          <p:cNvSpPr>
            <a:spLocks noChangeArrowheads="1"/>
          </p:cNvSpPr>
          <p:nvPr/>
        </p:nvSpPr>
        <p:spPr bwMode="auto">
          <a:xfrm>
            <a:off x="2830513" y="4446588"/>
            <a:ext cx="490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dirty="0">
                <a:latin typeface="Arial" charset="0"/>
              </a:rPr>
              <a:t>= 4200 + </a:t>
            </a:r>
            <a:r>
              <a:rPr lang="en-US" dirty="0" smtClean="0">
                <a:latin typeface="Arial" charset="0"/>
              </a:rPr>
              <a:t>105</a:t>
            </a:r>
            <a:endParaRPr lang="en-US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" name="Rectangle 376"/>
          <p:cNvSpPr>
            <a:spLocks noChangeArrowheads="1"/>
          </p:cNvSpPr>
          <p:nvPr/>
        </p:nvSpPr>
        <p:spPr bwMode="auto">
          <a:xfrm>
            <a:off x="2830513" y="5056188"/>
            <a:ext cx="189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dirty="0">
                <a:latin typeface="Arial" charset="0"/>
              </a:rPr>
              <a:t>= </a:t>
            </a:r>
            <a:r>
              <a:rPr lang="en-US" dirty="0" smtClean="0">
                <a:latin typeface="Arial" charset="0"/>
              </a:rPr>
              <a:t>4305</a:t>
            </a:r>
            <a:endParaRPr lang="en-US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7" name="Rectangle 376"/>
          <p:cNvSpPr>
            <a:spLocks noChangeArrowheads="1"/>
          </p:cNvSpPr>
          <p:nvPr/>
        </p:nvSpPr>
        <p:spPr bwMode="auto">
          <a:xfrm>
            <a:off x="1362075" y="5791200"/>
            <a:ext cx="3362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marL="609600" indent="-609600"/>
            <a:r>
              <a:rPr lang="en-US" sz="2800" dirty="0">
                <a:latin typeface="Arial" charset="0"/>
              </a:rPr>
              <a:t>The total amount due is $</a:t>
            </a:r>
            <a:r>
              <a:rPr lang="en-US" sz="2800" dirty="0" smtClean="0">
                <a:latin typeface="Arial" charset="0"/>
              </a:rPr>
              <a:t>4305</a:t>
            </a:r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" name="Footer Placeholder 3"/>
          <p:cNvSpPr txBox="1">
            <a:spLocks noGrp="1"/>
          </p:cNvSpPr>
          <p:nvPr/>
        </p:nvSpPr>
        <p:spPr>
          <a:xfrm>
            <a:off x="2009775" y="6356350"/>
            <a:ext cx="5105400" cy="365125"/>
          </a:xfrm>
          <a:prstGeom prst="rect">
            <a:avLst/>
          </a:prstGeom>
          <a:noFill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lang="en-US" sz="1000" dirty="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3435927"/>
            <a:ext cx="1884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 = 105</a:t>
            </a:r>
            <a:endParaRPr lang="en-US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62" name="Group 42"/>
          <p:cNvGraphicFramePr>
            <a:graphicFrameLocks noGrp="1"/>
          </p:cNvGraphicFramePr>
          <p:nvPr/>
        </p:nvGraphicFramePr>
        <p:xfrm>
          <a:off x="728663" y="901700"/>
          <a:ext cx="7958137" cy="3230880"/>
        </p:xfrm>
        <a:graphic>
          <a:graphicData uri="http://schemas.openxmlformats.org/drawingml/2006/table">
            <a:tbl>
              <a:tblPr/>
              <a:tblGrid>
                <a:gridCol w="7958137"/>
              </a:tblGrid>
              <a:tr h="61595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Compound Interest Formula (for a Finite Number of Periods)</a:t>
                      </a:r>
                    </a:p>
                  </a:txBody>
                  <a:tcPr marT="91440" marB="91440" anchor="ctr" horzOverflow="overflow">
                    <a:lnL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>
                        <a:alpha val="50000"/>
                      </a:srgbClr>
                    </a:solidFill>
                  </a:tcPr>
                </a:tc>
              </a:tr>
              <a:tr h="1898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If a principal of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P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dollars is deposited at an annual rate of interest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compounded (paid)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n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times per year, then the account will contain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E144B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E144B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E144B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E144B"/>
                        </a:solidFill>
                        <a:effectLst/>
                        <a:latin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dollars after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t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years. (In this formula, 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r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E144B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 is expressed as a decimal.)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1E144B"/>
                        </a:solidFill>
                        <a:effectLst/>
                        <a:latin typeface="Arial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91440" marB="91440" anchor="ctr" horzOverflow="overflow">
                    <a:lnL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1E144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47540" name="Object 20"/>
          <p:cNvGraphicFramePr>
            <a:graphicFrameLocks noChangeAspect="1"/>
          </p:cNvGraphicFramePr>
          <p:nvPr/>
        </p:nvGraphicFramePr>
        <p:xfrm>
          <a:off x="3276600" y="2566988"/>
          <a:ext cx="2138363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3" name="Equation" r:id="rId3" imgW="990360" imgH="469800" progId="Equation.DSMT4">
                  <p:embed/>
                </p:oleObj>
              </mc:Choice>
              <mc:Fallback>
                <p:oleObj name="Equation" r:id="rId3" imgW="9903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66988"/>
                        <a:ext cx="2138363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52" name="Rectangle 32"/>
          <p:cNvSpPr>
            <a:spLocks noChangeArrowheads="1"/>
          </p:cNvSpPr>
          <p:nvPr/>
        </p:nvSpPr>
        <p:spPr bwMode="auto">
          <a:xfrm>
            <a:off x="7924800" y="655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6CBDD2A-E86B-40EE-81F4-7202656D3F77}" type="slidenum">
              <a:rPr lang="en-US" sz="1200" b="1" smtClean="0">
                <a:solidFill>
                  <a:srgbClr val="4F81BD"/>
                </a:solidFill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CA" sz="1200" b="1" dirty="0">
              <a:solidFill>
                <a:srgbClr val="4F81BD"/>
              </a:solidFill>
              <a:latin typeface="Arial" charset="0"/>
            </a:endParaRPr>
          </a:p>
        </p:txBody>
      </p:sp>
      <p:sp>
        <p:nvSpPr>
          <p:cNvPr id="747553" name="Rectangle 2"/>
          <p:cNvSpPr>
            <a:spLocks noChangeArrowheads="1"/>
          </p:cNvSpPr>
          <p:nvPr/>
        </p:nvSpPr>
        <p:spPr bwMode="auto">
          <a:xfrm>
            <a:off x="609600" y="2286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AC0055"/>
                </a:solidFill>
                <a:latin typeface="Arial" charset="0"/>
                <a:cs typeface="Arial" charset="0"/>
              </a:rPr>
              <a:t>Solve applications of compound interest.</a:t>
            </a:r>
          </a:p>
        </p:txBody>
      </p:sp>
    </p:spTree>
    <p:extLst>
      <p:ext uri="{BB962C8B-B14F-4D97-AF65-F5344CB8AC3E}">
        <p14:creationId xmlns:p14="http://schemas.microsoft.com/office/powerpoint/2010/main" val="319546088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8566</TotalTime>
  <Words>548</Words>
  <Application>Microsoft Office PowerPoint</Application>
  <PresentationFormat>On-screen Show (4:3)</PresentationFormat>
  <Paragraphs>81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Flow</vt:lpstr>
      <vt:lpstr>Equation</vt:lpstr>
      <vt:lpstr>3.2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HW</vt:lpstr>
    </vt:vector>
  </TitlesOfParts>
  <Company>© 2010 Pearson Education, Inc. All rights reserved.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 Percent</dc:title>
  <dc:subject>6.7: Simple Interest</dc:subject>
  <dc:creator>Margaret L. Lial</dc:creator>
  <cp:lastModifiedBy>Administrator</cp:lastModifiedBy>
  <cp:revision>279</cp:revision>
  <dcterms:created xsi:type="dcterms:W3CDTF">2000-06-05T14:57:27Z</dcterms:created>
  <dcterms:modified xsi:type="dcterms:W3CDTF">2013-10-24T00:11:38Z</dcterms:modified>
</cp:coreProperties>
</file>